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264" r:id="rId6"/>
    <p:sldId id="283" r:id="rId7"/>
    <p:sldId id="270" r:id="rId8"/>
    <p:sldId id="274" r:id="rId9"/>
    <p:sldId id="275" r:id="rId10"/>
    <p:sldId id="280" r:id="rId11"/>
    <p:sldId id="277" r:id="rId12"/>
    <p:sldId id="284" r:id="rId13"/>
    <p:sldId id="285" r:id="rId14"/>
    <p:sldId id="278" r:id="rId15"/>
    <p:sldId id="273" r:id="rId16"/>
    <p:sldId id="286" r:id="rId17"/>
    <p:sldId id="288" r:id="rId18"/>
    <p:sldId id="287" r:id="rId1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Whitlock" initials="CW" lastIdx="2" clrIdx="0">
    <p:extLst>
      <p:ext uri="{19B8F6BF-5375-455C-9EA6-DF929625EA0E}">
        <p15:presenceInfo xmlns:p15="http://schemas.microsoft.com/office/powerpoint/2012/main" userId="S-1-5-21-4074547779-3679607208-2220026509-53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E3E6E5"/>
    <a:srgbClr val="AA182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B73A8-D65B-4598-B10B-49A63CC2F55D}" v="70" dt="2025-01-13T11:28:5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C239A-144E-4025-835E-6D94D0F8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58701-D64D-4758-B3C4-931109652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46101-35ED-4B38-8D7E-02197F179EE7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7ED06-3758-415C-88C6-FABA0804C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1B307-A69C-425A-A602-8B9516B7C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6C02-152B-4799-82FA-30335A509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9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C3D3-8F08-40B3-9B70-0CC299E89B5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F24F0-667B-42A1-9152-5D3D319DA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2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5BA53-8D0B-4A34-B8B0-E5D285B1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25FE7-CCE6-B1B5-28E7-374AD4C49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E51CA-D7D3-B285-6494-8B955986B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A7F8A-938A-21CA-8464-BBE0F57D1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5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8E26-3480-1B2E-D1C3-C37DEDCC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1DE6C-736A-3331-7B6F-468E29C5B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6959F-F927-9643-628F-37B363BD5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51461-298E-1182-9C88-AA27F2FE2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3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7937-3DE0-FA72-5CAC-E392F626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EE047-D346-84E9-09BE-11A99333F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B519F-6F57-44A3-0748-E9374951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0054-49E9-B302-2D12-94EDF59FD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8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F10F-0F06-3BAF-A428-34639E21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D6F7D9-FD42-E2B7-DD78-0C7525C2A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B78F3-BA58-5838-2281-2B87CD3F4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A7FDC-F1B3-2254-74F1-68A421354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4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C83C-B0BF-A2B6-DC40-727F516B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D7963-32FD-B7A1-9C52-65678756D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6107C-E1E7-5320-C7DD-FAFB9960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2F5B-6D11-C83F-2630-CC7D138D4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6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6676-0821-D596-866E-24B46EF5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5D1A9-0947-9E9E-89CD-50DD7B6B1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F8D96-AB0F-06C6-DCB8-CA2BCD756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915D4-8D38-7433-7202-6BA074EFE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0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A0C8-594F-C861-96AF-4E6DD8D2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18F62-EED4-79DB-D6A5-79B0E7022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19F8C-F14C-216E-3D63-25003A1A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D65C8-C030-589D-3FFB-ECCC126C4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3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2A12-FB61-258D-CCC2-DD5C40AA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8B3D8-AB73-99B4-5BF2-39D1DD29F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3E319-310A-717F-22FD-A10B2B384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8E24A-6687-68D2-D086-1E7E9C616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1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B17192-421E-4DB6-9F77-D6C8847C5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/>
              <a:t>“Inspiring Exciting Futures”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4B57BB-6A32-4763-A9D4-A6904F00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18CDB-64AC-44D3-9120-9E0E4C421E35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1879E6-A1B2-4EA3-9C32-B9B1E56B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68DB0-41AC-44BA-B925-8CBD3331772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A06FA8B0-E66F-4D1F-9760-9C384B63D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20294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314"/>
            <a:ext cx="9144000" cy="8820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nior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53CB9F9-16B1-49AB-81F1-258501D9F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8F3861-2FE9-4C39-97DF-B10158400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FE25DA-6D52-4A47-9F6F-069BCC4FE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xth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02158BD-C9E3-43F7-B7B4-41F7E1924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5324AC-CA50-4B4E-9330-B7C112A80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A3BCCB-929A-4164-95AC-D19C51A0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9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unning&#10;&#10;Description automatically generated">
            <a:extLst>
              <a:ext uri="{FF2B5EF4-FFF2-40B4-BE49-F238E27FC236}">
                <a16:creationId xmlns:a16="http://schemas.microsoft.com/office/drawing/2014/main" id="{FB4B56D3-31F6-4607-84C1-A8849336D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223F7D-D6DC-4FF9-AC96-BD383E62C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0D1626-8C92-40B7-B104-35F5CBC66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Pu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5B2E47A-C481-45E2-B9C4-EE1F087D15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36631"/>
            <a:ext cx="9144000" cy="9847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Pupil name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87837"/>
            <a:ext cx="9144000" cy="88204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Details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6A35F5-D844-4008-A5CD-8C7D7CE32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69954"/>
            <a:ext cx="9144000" cy="729760"/>
          </a:xfrm>
        </p:spPr>
        <p:txBody>
          <a:bodyPr>
            <a:noAutofit/>
          </a:bodyPr>
          <a:lstStyle>
            <a:lvl1pPr marL="0" indent="0" algn="ctr">
              <a:buNone/>
              <a:defRPr lang="en-GB" sz="40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14731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1809629"/>
          </a:xfrm>
        </p:spPr>
        <p:txBody>
          <a:bodyPr anchor="b"/>
          <a:lstStyle>
            <a:lvl1pPr algn="ctr">
              <a:defRPr sz="6000">
                <a:solidFill>
                  <a:srgbClr val="56565A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996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656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2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gfiel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677A-3A37-4F26-B586-3E97BC79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E7E3A3-85BD-494B-9387-5523424D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gfield Shiel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D80B2F-CC53-4329-B1EB-2F4CBFEA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84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585A81-7255-4D49-B9C7-324BF44F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4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ngfiel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3006-ACF0-4A0B-88AC-B3839162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88E9-1D55-4978-9618-67DB9B324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6B5E-82A3-4E93-8F24-C497FAE3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5F78244-1332-43B0-BAA3-BF06338FC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20294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314"/>
            <a:ext cx="9144000" cy="8820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6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Yo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E32ECA75-9E14-4ABC-A68D-06BED7AEF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ole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9942F54-84B8-4534-989C-916EA7540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5A429-8BCF-4220-AA8B-1D78062D36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BD7E6D-9668-45A0-B833-F71551E84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3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rep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child, indoor&#10;&#10;Description automatically generated">
            <a:extLst>
              <a:ext uri="{FF2B5EF4-FFF2-40B4-BE49-F238E27FC236}">
                <a16:creationId xmlns:a16="http://schemas.microsoft.com/office/drawing/2014/main" id="{140C52B6-EE7E-4E69-BE02-B3FF8E0C8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389" cy="68931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FD2D6A-70D2-4F7A-ABF7-EC3FD04AAB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C55D-0D41-4B39-8F69-26928DBCD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A29DE-4C18-4FC5-B939-EFF06E630AD7}"/>
              </a:ext>
            </a:extLst>
          </p:cNvPr>
          <p:cNvSpPr/>
          <p:nvPr userDrawn="1"/>
        </p:nvSpPr>
        <p:spPr>
          <a:xfrm>
            <a:off x="0" y="0"/>
            <a:ext cx="12192000" cy="1415562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1E901-44C2-4D3A-841C-90949681E2BC}"/>
              </a:ext>
            </a:extLst>
          </p:cNvPr>
          <p:cNvSpPr/>
          <p:nvPr userDrawn="1"/>
        </p:nvSpPr>
        <p:spPr>
          <a:xfrm>
            <a:off x="0" y="6230145"/>
            <a:ext cx="12192000" cy="638175"/>
          </a:xfrm>
          <a:prstGeom prst="rect">
            <a:avLst/>
          </a:prstGeom>
          <a:solidFill>
            <a:srgbClr val="53565A"/>
          </a:solidFill>
          <a:ln>
            <a:solidFill>
              <a:srgbClr val="53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D098C-A1AC-438E-B055-A3D812FB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E872F-AA93-466C-A8F2-F421C82E6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53FAB0E-F696-45EF-A13F-D9ED301290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79" y="5421317"/>
            <a:ext cx="788421" cy="808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4B641-BEDC-473B-BE43-739548BBE958}"/>
              </a:ext>
            </a:extLst>
          </p:cNvPr>
          <p:cNvSpPr txBox="1"/>
          <p:nvPr userDrawn="1"/>
        </p:nvSpPr>
        <p:spPr>
          <a:xfrm>
            <a:off x="744415" y="6398323"/>
            <a:ext cx="1875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“Inspiring Exciting Futures”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173E0-7873-4075-AF03-B645FA34787B}"/>
              </a:ext>
            </a:extLst>
          </p:cNvPr>
          <p:cNvSpPr txBox="1"/>
          <p:nvPr userDrawn="1"/>
        </p:nvSpPr>
        <p:spPr>
          <a:xfrm>
            <a:off x="5199184" y="6398323"/>
            <a:ext cx="1793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fld id="{4B935F4E-54F3-4DBF-9AD8-EDE1463BB748}" type="datetime4">
              <a:rPr lang="en-GB" sz="1200" kern="120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24 January 2025</a:t>
            </a:fld>
            <a:endParaRPr lang="en-GB" sz="1200" kern="120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E7A57-7287-4A99-9BBA-D9334DCD4B11}"/>
              </a:ext>
            </a:extLst>
          </p:cNvPr>
          <p:cNvSpPr txBox="1"/>
          <p:nvPr userDrawn="1"/>
        </p:nvSpPr>
        <p:spPr>
          <a:xfrm>
            <a:off x="10165782" y="6398323"/>
            <a:ext cx="118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en-GB" sz="12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Page </a:t>
            </a:r>
            <a:fld id="{818EE40D-11CB-48E1-9860-89D8F4F69F46}" type="slidenum">
              <a:rPr lang="en-GB" sz="1200" kern="120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1200" kern="120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5" r:id="rId4"/>
    <p:sldLayoutId id="2147483652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A182C"/>
        </a:buClr>
        <a:buFont typeface="Arial" panose="020B0604020202020204" pitchFamily="34" charset="0"/>
        <a:buChar char="•"/>
        <a:defRPr sz="2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24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20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1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1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25blogj@lingfieldcollege.co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A4FA-FB2D-4AF0-B0DF-2C7E69084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Firefly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81FD-96BE-40A6-87DA-B4C7C0074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Year 1 &amp; new parent guide</a:t>
            </a:r>
          </a:p>
        </p:txBody>
      </p:sp>
    </p:spTree>
    <p:extLst>
      <p:ext uri="{BB962C8B-B14F-4D97-AF65-F5344CB8AC3E}">
        <p14:creationId xmlns:p14="http://schemas.microsoft.com/office/powerpoint/2010/main" val="316488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7209-EEFC-FACE-62BB-B9556389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5138-7B22-98F3-23F6-40CE9339FB5C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0F512F-00C2-DA9E-F6F9-594761BFA4B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35415-C6F7-79E9-BA6D-102FC057F872}"/>
              </a:ext>
            </a:extLst>
          </p:cNvPr>
          <p:cNvSpPr txBox="1"/>
          <p:nvPr/>
        </p:nvSpPr>
        <p:spPr>
          <a:xfrm>
            <a:off x="3590521" y="1890799"/>
            <a:ext cx="4696806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They then input their details with the following format: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</a:t>
            </a:r>
            <a:r>
              <a:rPr lang="en-US" sz="2800">
                <a:highlight>
                  <a:srgbClr val="FF00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en-US" sz="2800"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2800"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@lingfieldcollege.co.uk</a:t>
            </a:r>
            <a:endParaRPr lang="en-US" sz="2800">
              <a:highlight>
                <a:srgbClr val="00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They then enter their 4-digit unique password (this is the same password they log on the school computers with)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5B39C-EA67-DF67-4E80-BFBFCD4DCF19}"/>
              </a:ext>
            </a:extLst>
          </p:cNvPr>
          <p:cNvSpPr txBox="1"/>
          <p:nvPr/>
        </p:nvSpPr>
        <p:spPr>
          <a:xfrm>
            <a:off x="376631" y="237942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00FF00"/>
                </a:highlight>
              </a:rPr>
              <a:t>Cohort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EF963-5B3C-0AA4-16B7-6C69AE6EBB88}"/>
              </a:ext>
            </a:extLst>
          </p:cNvPr>
          <p:cNvSpPr txBox="1"/>
          <p:nvPr/>
        </p:nvSpPr>
        <p:spPr>
          <a:xfrm>
            <a:off x="272884" y="3351983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00FF"/>
                </a:highlight>
              </a:rPr>
              <a:t>First 4 letters of surname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9881B-51CF-6CA6-B5AC-A1253D7A2EB3}"/>
              </a:ext>
            </a:extLst>
          </p:cNvPr>
          <p:cNvSpPr txBox="1"/>
          <p:nvPr/>
        </p:nvSpPr>
        <p:spPr>
          <a:xfrm>
            <a:off x="272884" y="4302805"/>
            <a:ext cx="239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FF00"/>
                </a:highlight>
              </a:rPr>
              <a:t>First letter of first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05D2F-B9F5-CEF7-36CE-53037BE8C91C}"/>
              </a:ext>
            </a:extLst>
          </p:cNvPr>
          <p:cNvSpPr txBox="1"/>
          <p:nvPr/>
        </p:nvSpPr>
        <p:spPr>
          <a:xfrm>
            <a:off x="8978156" y="3474304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00FFFF"/>
                </a:highlight>
              </a:rPr>
              <a:t>Email address ending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606F6D-1F1B-88C8-FA31-F267BDC3E5F6}"/>
              </a:ext>
            </a:extLst>
          </p:cNvPr>
          <p:cNvCxnSpPr>
            <a:stCxn id="9" idx="3"/>
          </p:cNvCxnSpPr>
          <p:nvPr/>
        </p:nvCxnSpPr>
        <p:spPr>
          <a:xfrm>
            <a:off x="2005603" y="2564092"/>
            <a:ext cx="1513452" cy="3915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2D0196-6610-BD96-586D-81F4F99F8FA3}"/>
              </a:ext>
            </a:extLst>
          </p:cNvPr>
          <p:cNvCxnSpPr>
            <a:cxnSpLocks/>
          </p:cNvCxnSpPr>
          <p:nvPr/>
        </p:nvCxnSpPr>
        <p:spPr>
          <a:xfrm flipV="1">
            <a:off x="2488381" y="3351983"/>
            <a:ext cx="1603328" cy="4480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E23F22-D3A2-CC58-0F35-C48851F84612}"/>
              </a:ext>
            </a:extLst>
          </p:cNvPr>
          <p:cNvCxnSpPr>
            <a:cxnSpLocks/>
          </p:cNvCxnSpPr>
          <p:nvPr/>
        </p:nvCxnSpPr>
        <p:spPr>
          <a:xfrm flipV="1">
            <a:off x="2667257" y="3273289"/>
            <a:ext cx="2015579" cy="11435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FB0E64-4416-7523-4B24-20F626973481}"/>
              </a:ext>
            </a:extLst>
          </p:cNvPr>
          <p:cNvCxnSpPr>
            <a:cxnSpLocks/>
          </p:cNvCxnSpPr>
          <p:nvPr/>
        </p:nvCxnSpPr>
        <p:spPr>
          <a:xfrm flipH="1" flipV="1">
            <a:off x="7280820" y="3329331"/>
            <a:ext cx="1697336" cy="41463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6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9270-F55E-CB5B-FB3A-4AC7A11E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0FBE0D-3217-FD01-0AFD-1EAD7906DD21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CB1675-F64C-1A1D-A988-88035FEE2BE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F9912-7DEF-94B6-7DBB-678ADA043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36" y="1456860"/>
            <a:ext cx="8052336" cy="3944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7ECAD-BB3C-92C2-0F6E-584B2C658F98}"/>
              </a:ext>
            </a:extLst>
          </p:cNvPr>
          <p:cNvSpPr txBox="1"/>
          <p:nvPr/>
        </p:nvSpPr>
        <p:spPr>
          <a:xfrm>
            <a:off x="181757" y="1723644"/>
            <a:ext cx="3198752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children’s view of Firefly is slightly different as it contains external app links on the right and has further buttons for Houses and subject pages.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you have children in multiple Prep years, any child logged in can access any year group- you do not need to sign out and log in as each child. </a:t>
            </a:r>
          </a:p>
        </p:txBody>
      </p:sp>
    </p:spTree>
    <p:extLst>
      <p:ext uri="{BB962C8B-B14F-4D97-AF65-F5344CB8AC3E}">
        <p14:creationId xmlns:p14="http://schemas.microsoft.com/office/powerpoint/2010/main" val="15163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82A775-4CC7-571D-8C78-15494E620BED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35420A-4424-756B-1B39-FD440D461813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41BCA-3319-17BD-2014-CF1E53EB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9" y="1564092"/>
            <a:ext cx="9899707" cy="43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B344-926C-E170-CF03-48CE1681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62CDF-B6F3-62F4-F6D9-A892003A15B7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113D3-6493-8406-3002-0AD2DFB4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1570329"/>
            <a:ext cx="11450648" cy="40867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AAD803-699C-45AF-C468-4C7A5812930F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15476-1B3C-9B2A-E6D8-D7D27B8C52DE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B85DA-2EAD-4FDA-C798-43AFF8AE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2FD374-9AA5-B014-36BC-2FB3F0FD3C22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B7A1B8-F378-81A9-79B0-4A46593B3B25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B31AD-8A13-7C9C-2985-0C8FDD2CBBBB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12996-DB82-AF84-697C-25822AB8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1346120"/>
            <a:ext cx="1189838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D493-C1A0-C8B9-CC3E-7C090079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0BE75-D191-3CFF-F579-717148770018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42DB49-BD1D-CE61-D20C-BE22B8C139C3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E3D46-72BD-7246-9C29-3C9A87DCDDE0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3FE78-3B4B-D242-9EFD-B813B47D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41" y="1476214"/>
            <a:ext cx="7672714" cy="45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AAD64-680F-73AB-6215-91249DBFD5FA}"/>
              </a:ext>
            </a:extLst>
          </p:cNvPr>
          <p:cNvSpPr txBox="1"/>
          <p:nvPr/>
        </p:nvSpPr>
        <p:spPr>
          <a:xfrm>
            <a:off x="390179" y="1901906"/>
            <a:ext cx="10351712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Firefly is the digital, online learning platform we use across the Prep and the Senior School.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In the Prep school, we predominantly use it to: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Set homework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 teacher contact information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Display notices (class specific/ competitions and events)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Show off our learning through photos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Link to external platforms our pupils use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Link to reports and parent’s evening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and much more! </a:t>
            </a:r>
          </a:p>
        </p:txBody>
      </p:sp>
    </p:spTree>
    <p:extLst>
      <p:ext uri="{BB962C8B-B14F-4D97-AF65-F5344CB8AC3E}">
        <p14:creationId xmlns:p14="http://schemas.microsoft.com/office/powerpoint/2010/main" val="429035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742E-E044-2A8A-2133-92480A1D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36ED91-D6CC-AC08-9694-8E736E9ACE06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To access Firefly, we recommend going through the school website.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Creating a bookmark or link on your computer or device would be useful too.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Warning: if you Google Lingfield College Firefly, this will automatically take you to the Senior Site. Current Prep parents and pupils cannot access this site until they are in the Senior School.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F2F229-ACCA-ADEC-4E58-B1BC196A378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Firefly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3A7FD-739D-D3FC-C5F3-2B7687F0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29" y="369817"/>
            <a:ext cx="5753396" cy="5302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2BDCA-B572-4FC9-E965-159530ABC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08" y="2922367"/>
            <a:ext cx="4701766" cy="212884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80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E1D4C5-BB42-5272-E507-77AFEC3F9C70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Before you use Firefly, you will need to create an account. This will need to be an email address you have access to and a password of your choice.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This will send an email to your chosen address – please check your spam folder if it does not arrive.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The email can take several minutes to come through. 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92DCA922-C62D-221A-DDC8-0B486A9B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98" y="397041"/>
            <a:ext cx="4771325" cy="5531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602F91-BED6-5D13-7B20-B6E65665B678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7DE21F-9F60-9CB4-FD68-C6B4ADE754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17538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27D0B-3938-0377-F7B7-56AB57F6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2D3E1C-FA2C-8204-B44D-EFA6DF96DEEC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3FF11-2A47-1EFF-F9DC-B39871267381}"/>
              </a:ext>
            </a:extLst>
          </p:cNvPr>
          <p:cNvSpPr txBox="1"/>
          <p:nvPr/>
        </p:nvSpPr>
        <p:spPr>
          <a:xfrm>
            <a:off x="390179" y="2158579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Once you have activated your account and followed the confirmation link on the email, you are now ready to use Firefly.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Each time, you will need to log in using the ‘cloud users’ option, with your details.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2153E-E58B-2CA9-A85A-5AFDC054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979" y="657523"/>
            <a:ext cx="4797056" cy="5271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A63BC-99E8-FAFE-E076-4D046775AABA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98DD07-72DC-4E11-A7CE-D5345CCD4DF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38629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23E0-28DC-A870-995D-F85088EB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23CF56-80FC-2639-9307-27F1DE215E2D}"/>
              </a:ext>
            </a:extLst>
          </p:cNvPr>
          <p:cNvSpPr txBox="1"/>
          <p:nvPr/>
        </p:nvSpPr>
        <p:spPr>
          <a:xfrm>
            <a:off x="390179" y="228691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Once you have logged on, you will be brought to the Parent Dashboard.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This is similar to the Child Dashboard, but there are a few differences such as Parent’s evening access and Pastoral links and support.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F61EAB-C13C-8620-4362-AE288C3D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988" y="927020"/>
            <a:ext cx="5735198" cy="50039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3ADF13-0506-4355-CF0B-F96695B52FA1}"/>
              </a:ext>
            </a:extLst>
          </p:cNvPr>
          <p:cNvCxnSpPr/>
          <p:nvPr/>
        </p:nvCxnSpPr>
        <p:spPr>
          <a:xfrm>
            <a:off x="2178103" y="4537114"/>
            <a:ext cx="3028336" cy="916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CD6EE6-0DE1-8D51-71C4-27AAC276334B}"/>
              </a:ext>
            </a:extLst>
          </p:cNvPr>
          <p:cNvCxnSpPr>
            <a:cxnSpLocks/>
          </p:cNvCxnSpPr>
          <p:nvPr/>
        </p:nvCxnSpPr>
        <p:spPr>
          <a:xfrm flipV="1">
            <a:off x="4477430" y="2775284"/>
            <a:ext cx="1811075" cy="1158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96049-5A15-E628-A610-39228F981C50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187C36-0197-6BF1-D08D-42F7A3271D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69750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2FB5-51E8-6834-7236-352D95C8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8FC680-AB00-E8E2-8377-DDDA092A536F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D71521-B2BE-FC93-14FB-84976002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pPr algn="l"/>
            <a:r>
              <a:rPr lang="en-US"/>
              <a:t>Parents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FFB7F-423F-2E48-D912-208A7D58373D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AA182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6565A"/>
                </a:solidFill>
                <a:latin typeface="Gill Sans MT" panose="020B0502020104020203" pitchFamily="34" charset="0"/>
              </a:rPr>
              <a:t>The most common features you will use relate to your child’s year group.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AA182C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6565A"/>
              </a:solidFill>
              <a:latin typeface="Gill Sans MT" panose="020B05020201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AA182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6565A"/>
                </a:solidFill>
                <a:latin typeface="Gill Sans MT" panose="020B0502020104020203" pitchFamily="34" charset="0"/>
              </a:rPr>
              <a:t>Please explore the rest of the dashboard, which includes information on current competitions, access to the newsletters, information on our charity and much more. 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CCBEA12-DDC3-06C9-BF79-26643D41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63" y="927267"/>
            <a:ext cx="5001537" cy="4351338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46C38A-5E55-0D2B-4813-DCE3828B7C27}"/>
              </a:ext>
            </a:extLst>
          </p:cNvPr>
          <p:cNvCxnSpPr>
            <a:cxnSpLocks/>
          </p:cNvCxnSpPr>
          <p:nvPr/>
        </p:nvCxnSpPr>
        <p:spPr>
          <a:xfrm flipV="1">
            <a:off x="3522407" y="2646947"/>
            <a:ext cx="3776751" cy="274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4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59E4-A140-16EE-F7A8-3754F365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AB480C-117B-5BCA-6D81-EB0B5DDDB5FD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CD886-33E6-0475-8C5B-F6C94791D19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D36C9-FCD7-D3D7-7E11-595246178AF4}"/>
              </a:ext>
            </a:extLst>
          </p:cNvPr>
          <p:cNvSpPr txBox="1"/>
          <p:nvPr/>
        </p:nvSpPr>
        <p:spPr>
          <a:xfrm>
            <a:off x="181757" y="1723644"/>
            <a:ext cx="3957106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Everything you can see on your child’s year group page can be accessed from both ‘dashboards’.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particularly encourage children in KS2 to check their homework themselves on Firefly as this will be the platform they are set assignments, tasks and notices in the Senior School.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homework (and photos) are broken down to terms and then weeks and have links to regularly used external platforms and apps.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37F18-0034-3A30-127D-51D2E80D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05" y="365126"/>
            <a:ext cx="532683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0DE4-31E4-430D-0643-4C70F190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3D2A41-05C8-B86B-7FF3-66FCD9D5E87E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A0D60D-7528-766A-8A6B-0AAD02F0EDF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AB9B6-DFCB-EDC5-97BC-26526685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13" y="1640518"/>
            <a:ext cx="4675660" cy="436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8AD14-5B8E-C7B1-DDD9-308C2EA604D9}"/>
              </a:ext>
            </a:extLst>
          </p:cNvPr>
          <p:cNvSpPr txBox="1"/>
          <p:nvPr/>
        </p:nvSpPr>
        <p:spPr>
          <a:xfrm>
            <a:off x="334157" y="1876044"/>
            <a:ext cx="3198752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When pupil’s login, they use the Office 365 button only. </a:t>
            </a:r>
          </a:p>
        </p:txBody>
      </p:sp>
    </p:spTree>
    <p:extLst>
      <p:ext uri="{BB962C8B-B14F-4D97-AF65-F5344CB8AC3E}">
        <p14:creationId xmlns:p14="http://schemas.microsoft.com/office/powerpoint/2010/main" val="962086423"/>
      </p:ext>
    </p:extLst>
  </p:cSld>
  <p:clrMapOvr>
    <a:masterClrMapping/>
  </p:clrMapOvr>
</p:sld>
</file>

<file path=ppt/theme/theme1.xml><?xml version="1.0" encoding="utf-8"?>
<a:theme xmlns:a="http://schemas.openxmlformats.org/drawingml/2006/main" name="Lingfield Master Layou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5B9BD5"/>
      </a:accent2>
      <a:accent3>
        <a:srgbClr val="70AD47"/>
      </a:accent3>
      <a:accent4>
        <a:srgbClr val="0563C1"/>
      </a:accent4>
      <a:accent5>
        <a:srgbClr val="954F72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FIELD POWERPOINT TEMPLATE MASTER" id="{BA3D2732-CAEB-4393-A693-07B9ABAC2613}" vid="{8D4D4414-3871-479B-A96A-E70189E30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85f305-30a0-4de2-bb00-0cf8b699dc98" xsi:nil="true"/>
    <PersonalIdentificationData xmlns="e385f305-30a0-4de2-bb00-0cf8b699dc98" xsi:nil="true"/>
    <iac20268cb3f425f905fa12124736956 xmlns="e385f305-30a0-4de2-bb00-0cf8b699dc98">
      <Terms xmlns="http://schemas.microsoft.com/office/infopath/2007/PartnerControls"/>
    </iac20268cb3f425f905fa12124736956>
    <CustomTags xmlns="e385f305-30a0-4de2-bb00-0cf8b699dc98" xsi:nil="true"/>
    <CurriculumSubject xmlns="e385f305-30a0-4de2-bb00-0cf8b699dc98">Junior Staff Common</CurriculumSubject>
    <KS xmlns="e385f305-30a0-4de2-bb00-0cf8b699dc98" xsi:nil="true"/>
    <b5b6fcf271a3406d84d42aaad4532977 xmlns="e385f305-30a0-4de2-bb00-0cf8b699dc98">
      <Terms xmlns="http://schemas.microsoft.com/office/infopath/2007/PartnerControls"/>
    </b5b6fcf271a3406d84d42aaad4532977>
    <d9c7554df377477182b27ddc9b64f140 xmlns="e385f305-30a0-4de2-bb00-0cf8b699dc98">
      <Terms xmlns="http://schemas.microsoft.com/office/infopath/2007/PartnerControls"/>
    </d9c7554df377477182b27ddc9b64f140>
    <Lesson xmlns="e385f305-30a0-4de2-bb00-0cf8b699dc98" xsi:nil="true"/>
    <Year xmlns="e385f305-30a0-4de2-bb00-0cf8b699dc98" xsi:nil="true"/>
    <i5a39c638eea47688b7bbd94e96b2677 xmlns="e385f305-30a0-4de2-bb00-0cf8b699dc98">
      <Terms xmlns="http://schemas.microsoft.com/office/infopath/2007/PartnerControls"/>
    </i5a39c638eea47688b7bbd94e96b2677>
    <ia065569f4b645fd8ac1644a385d9599 xmlns="e385f305-30a0-4de2-bb00-0cf8b699dc98">
      <Terms xmlns="http://schemas.microsoft.com/office/infopath/2007/PartnerControls"/>
    </ia065569f4b645fd8ac1644a385d9599>
    <lcf76f155ced4ddcb4097134ff3c332f xmlns="8d204094-9316-4d5a-8854-ac5ce042cc63">
      <Terms xmlns="http://schemas.microsoft.com/office/infopath/2007/PartnerControls"/>
    </lcf76f155ced4ddcb4097134ff3c332f>
    <SharedWithUsers xmlns="e385f305-30a0-4de2-bb00-0cf8b699dc98">
      <UserInfo>
        <DisplayName>Jacky Shackel</DisplayName>
        <AccountId>20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48B6109D6D44AA4F944574443B1EF" ma:contentTypeVersion="36" ma:contentTypeDescription="Create a new document." ma:contentTypeScope="" ma:versionID="0a5fb822ce640c66f3265a15a189a9e4">
  <xsd:schema xmlns:xsd="http://www.w3.org/2001/XMLSchema" xmlns:xs="http://www.w3.org/2001/XMLSchema" xmlns:p="http://schemas.microsoft.com/office/2006/metadata/properties" xmlns:ns1="http://schemas.microsoft.com/sharepoint/v3" xmlns:ns2="e385f305-30a0-4de2-bb00-0cf8b699dc98" xmlns:ns3="8d204094-9316-4d5a-8854-ac5ce042cc63" targetNamespace="http://schemas.microsoft.com/office/2006/metadata/properties" ma:root="true" ma:fieldsID="eb8dfe43f447900a3c22cb3b92ff4357" ns1:_="" ns2:_="" ns3:_="">
    <xsd:import namespace="http://schemas.microsoft.com/sharepoint/v3"/>
    <xsd:import namespace="e385f305-30a0-4de2-bb00-0cf8b699dc98"/>
    <xsd:import namespace="8d204094-9316-4d5a-8854-ac5ce042cc63"/>
    <xsd:element name="properties">
      <xsd:complexType>
        <xsd:sequence>
          <xsd:element name="documentManagement">
            <xsd:complexType>
              <xsd:all>
                <xsd:element ref="ns2:iac20268cb3f425f905fa12124736956" minOccurs="0"/>
                <xsd:element ref="ns2:TaxCatchAll" minOccurs="0"/>
                <xsd:element ref="ns2:PersonalIdentificationData" minOccurs="0"/>
                <xsd:element ref="ns2:KS" minOccurs="0"/>
                <xsd:element ref="ns2:i5a39c638eea47688b7bbd94e96b2677" minOccurs="0"/>
                <xsd:element ref="ns2:d9c7554df377477182b27ddc9b64f140" minOccurs="0"/>
                <xsd:element ref="ns2:ia065569f4b645fd8ac1644a385d9599" minOccurs="0"/>
                <xsd:element ref="ns2:b5b6fcf271a3406d84d42aaad4532977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f305-30a0-4de2-bb00-0cf8b699dc98" elementFormDefault="qualified">
    <xsd:import namespace="http://schemas.microsoft.com/office/2006/documentManagement/types"/>
    <xsd:import namespace="http://schemas.microsoft.com/office/infopath/2007/PartnerControls"/>
    <xsd:element name="iac20268cb3f425f905fa12124736956" ma:index="9" nillable="true" ma:taxonomy="true" ma:internalName="iac20268cb3f425f905fa12124736956" ma:taxonomyFieldName="Staff_x0020_Category" ma:displayName="Staff Category" ma:default="" ma:fieldId="{2ac20268-cb3f-425f-905f-a12124736956}" ma:sspId="703f5f86-235f-4561-9b6b-fb7fe0aac11d" ma:termSetId="0cea7e56-52ff-4df4-add7-5944171b8c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720ed0f-a979-4573-a165-ed25b9587457}" ma:internalName="TaxCatchAll" ma:showField="CatchAllData" ma:web="e385f305-30a0-4de2-bb00-0cf8b699d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KS" ma:index="12" nillable="true" ma:displayName="Key Stage" ma:default="" ma:internalName="KS">
      <xsd:simpleType>
        <xsd:restriction base="dms:Choice">
          <xsd:enumeration value="Foundation"/>
          <xsd:enumeration value="KS1"/>
          <xsd:enumeration value="KS2"/>
          <xsd:enumeration value="KS3"/>
          <xsd:enumeration value="KS4"/>
          <xsd:enumeration value="KS5"/>
        </xsd:restriction>
      </xsd:simpleType>
    </xsd:element>
    <xsd:element name="i5a39c638eea47688b7bbd94e96b2677" ma:index="14" nillable="true" ma:taxonomy="true" ma:internalName="i5a39c638eea47688b7bbd94e96b2677" ma:taxonomyFieldName="Topic" ma:displayName="Topic" ma:default="" ma:fieldId="{25a39c63-8eea-4768-8b7b-bd94e96b2677}" ma:sspId="703f5f86-235f-4561-9b6b-fb7fe0aac11d" ma:termSetId="463a0750-0acd-473b-8ff9-1d53743924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c7554df377477182b27ddc9b64f140" ma:index="16" nillable="true" ma:taxonomy="true" ma:internalName="d9c7554df377477182b27ddc9b64f140" ma:taxonomyFieldName="ExamBoard" ma:displayName="Exam Board" ma:default="" ma:fieldId="{d9c7554d-f377-4771-82b2-7ddc9b64f140}" ma:sspId="703f5f86-235f-4561-9b6b-fb7fe0aac11d" ma:termSetId="cc2968dd-bbfc-471d-9175-48975d4ccf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065569f4b645fd8ac1644a385d9599" ma:index="18" nillable="true" ma:taxonomy="true" ma:internalName="ia065569f4b645fd8ac1644a385d9599" ma:taxonomyFieldName="Week" ma:displayName="Week" ma:default="" ma:fieldId="{2a065569-f4b6-45fd-8ac1-644a385d9599}" ma:sspId="703f5f86-235f-4561-9b6b-fb7fe0aac11d" ma:termSetId="15feca94-7e13-4a43-b96e-87111d902b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b6fcf271a3406d84d42aaad4532977" ma:index="20" nillable="true" ma:taxonomy="true" ma:internalName="b5b6fcf271a3406d84d42aaad4532977" ma:taxonomyFieldName="Term" ma:displayName="Term" ma:default="" ma:fieldId="{b5b6fcf2-71a3-406d-84d4-2aaad4532977}" ma:sspId="703f5f86-235f-4561-9b6b-fb7fe0aac11d" ma:termSetId="56ddd6e3-646c-495b-a089-b76b70849d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1" nillable="true" ma:displayName="Year" ma:default="" ma:internalName="Year">
      <xsd:simpleType>
        <xsd:restriction base="dms:Choice">
          <xsd:enumeration value="R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</xsd:restriction>
      </xsd:simpleType>
    </xsd:element>
    <xsd:element name="Lesson" ma:index="22" nillable="true" ma:displayName="Lesson" ma:default="" ma:internalName="Lesson">
      <xsd:simpleType>
        <xsd:restriction base="dms:Text"/>
      </xsd:simpleType>
    </xsd:element>
    <xsd:element name="CustomTags" ma:index="23" nillable="true" ma:displayName="Custom Tags" ma:default="" ma:internalName="CustomTags">
      <xsd:simpleType>
        <xsd:restriction base="dms:Text"/>
      </xsd:simpleType>
    </xsd:element>
    <xsd:element name="CurriculumSubject" ma:index="24" nillable="true" ma:displayName="Curriculum Subject" ma:default="Junior Staff Common" ma:internalName="CurriculumSubject">
      <xsd:simpleType>
        <xsd:restriction base="dms:Text"/>
      </xsd:simpleType>
    </xsd:element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04094-9316-4d5a-8854-ac5ce042c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703f5f86-235f-4561-9b6b-fb7fe0aac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F937C-9AC0-4BBA-A0A3-CF9A369974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F8E2F-F8C1-4E25-9530-A8B2129FBC36}">
  <ds:schemaRefs>
    <ds:schemaRef ds:uri="8d204094-9316-4d5a-8854-ac5ce042cc63"/>
    <ds:schemaRef ds:uri="e385f305-30a0-4de2-bb00-0cf8b699dc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99EC2E-C219-463C-AFF9-550986BD6A1F}">
  <ds:schemaRefs>
    <ds:schemaRef ds:uri="8d204094-9316-4d5a-8854-ac5ce042cc63"/>
    <ds:schemaRef ds:uri="e385f305-30a0-4de2-bb00-0cf8b699dc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LINGFIELD POWERPOINT TEMPLATE MASTER</Template>
  <TotalTime>0</TotalTime>
  <Words>548</Words>
  <Application>Microsoft Office PowerPoint</Application>
  <PresentationFormat>Widescreen</PresentationFormat>
  <Paragraphs>76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Lingfield Master Layout</vt:lpstr>
      <vt:lpstr>Firefly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Kimmie Berry</dc:creator>
  <cp:lastModifiedBy>Kimmie Berry</cp:lastModifiedBy>
  <cp:revision>6</cp:revision>
  <cp:lastPrinted>2022-06-07T14:36:16Z</cp:lastPrinted>
  <dcterms:created xsi:type="dcterms:W3CDTF">2025-01-10T09:33:54Z</dcterms:created>
  <dcterms:modified xsi:type="dcterms:W3CDTF">2025-01-24T15:42:33Z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0x010100C2C48B6109D6D44AA4F944574443B1EF</vt:lpwstr>
  </property>
  <property fmtid="{D5CDD505-2E9C-101B-9397-08002B2CF9AE}" pid="3" name="ExamBoard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MediaServiceImageTags">
    <vt:lpwstr/>
  </property>
  <property fmtid="{D5CDD505-2E9C-101B-9397-08002B2CF9AE}" pid="7" name="Week">
    <vt:lpwstr/>
  </property>
  <property fmtid="{D5CDD505-2E9C-101B-9397-08002B2CF9AE}" pid="8" name="Staff Category">
    <vt:lpwstr/>
  </property>
</Properties>
</file>